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77" r:id="rId5"/>
    <p:sldId id="259" r:id="rId6"/>
    <p:sldId id="279" r:id="rId7"/>
    <p:sldId id="260" r:id="rId8"/>
    <p:sldId id="280" r:id="rId9"/>
    <p:sldId id="261" r:id="rId10"/>
    <p:sldId id="281" r:id="rId11"/>
    <p:sldId id="262" r:id="rId12"/>
    <p:sldId id="282" r:id="rId13"/>
    <p:sldId id="263" r:id="rId14"/>
    <p:sldId id="283" r:id="rId15"/>
    <p:sldId id="265" r:id="rId16"/>
    <p:sldId id="284" r:id="rId17"/>
    <p:sldId id="266" r:id="rId18"/>
    <p:sldId id="285" r:id="rId19"/>
    <p:sldId id="267" r:id="rId20"/>
    <p:sldId id="286" r:id="rId21"/>
    <p:sldId id="268" r:id="rId22"/>
    <p:sldId id="287" r:id="rId23"/>
    <p:sldId id="269" r:id="rId24"/>
    <p:sldId id="288" r:id="rId25"/>
    <p:sldId id="271" r:id="rId26"/>
    <p:sldId id="289" r:id="rId27"/>
    <p:sldId id="272" r:id="rId28"/>
    <p:sldId id="290" r:id="rId29"/>
    <p:sldId id="273" r:id="rId30"/>
    <p:sldId id="291" r:id="rId31"/>
    <p:sldId id="274" r:id="rId32"/>
    <p:sldId id="292" r:id="rId33"/>
    <p:sldId id="275" r:id="rId34"/>
    <p:sldId id="264" r:id="rId35"/>
    <p:sldId id="293" r:id="rId36"/>
    <p:sldId id="29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8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0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98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63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5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5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4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0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3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9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9647E-3505-4805-A82E-86441CB9E187}" type="datetimeFigureOut">
              <a:rPr lang="en-US" smtClean="0"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A2BB9-EF0D-4ACE-8875-E6E5139092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77319" y="1828800"/>
            <a:ext cx="561224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Quality </a:t>
            </a:r>
          </a:p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Assurance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424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066800"/>
            <a:ext cx="8534400" cy="3839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800" dirty="0">
                <a:latin typeface="Cambria" panose="02040503050406030204" pitchFamily="18" charset="0"/>
              </a:rPr>
              <a:t>Examples include:</a:t>
            </a:r>
          </a:p>
          <a:p>
            <a:pPr marL="457200" indent="-4572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en-US" sz="4600" dirty="0" smtClean="0">
                <a:latin typeface="Cambria" panose="02040503050406030204" pitchFamily="18" charset="0"/>
              </a:rPr>
              <a:t>Incorrect specimen volume</a:t>
            </a:r>
          </a:p>
          <a:p>
            <a:pPr marL="457200" indent="-4572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en-US" sz="4600" dirty="0" smtClean="0">
                <a:latin typeface="Cambria" panose="02040503050406030204" pitchFamily="18" charset="0"/>
              </a:rPr>
              <a:t>Incorrect sample collection device used</a:t>
            </a:r>
            <a:endParaRPr lang="en-US" altLang="en-US" sz="4600" dirty="0">
              <a:latin typeface="Cambria" panose="02040503050406030204" pitchFamily="18" charset="0"/>
            </a:endParaRPr>
          </a:p>
          <a:p>
            <a:pPr marL="457200" indent="-4572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en-US" sz="4600" dirty="0">
                <a:latin typeface="Cambria" panose="02040503050406030204" pitchFamily="18" charset="0"/>
              </a:rPr>
              <a:t>Incorrect reagents </a:t>
            </a:r>
            <a:r>
              <a:rPr lang="en-US" altLang="en-US" sz="4600" dirty="0" smtClean="0">
                <a:latin typeface="Cambria" panose="02040503050406030204" pitchFamily="18" charset="0"/>
              </a:rPr>
              <a:t>used</a:t>
            </a:r>
          </a:p>
          <a:p>
            <a:pPr marL="457200" indent="-4572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en-US" sz="4600" dirty="0" smtClean="0">
                <a:latin typeface="Cambria" panose="02040503050406030204" pitchFamily="18" charset="0"/>
              </a:rPr>
              <a:t>Incorrect </a:t>
            </a:r>
            <a:r>
              <a:rPr lang="en-US" altLang="en-US" sz="4600" dirty="0">
                <a:latin typeface="Cambria" panose="02040503050406030204" pitchFamily="18" charset="0"/>
              </a:rPr>
              <a:t>timing of </a:t>
            </a:r>
            <a:r>
              <a:rPr lang="en-US" altLang="en-US" sz="4600" dirty="0" smtClean="0">
                <a:latin typeface="Cambria" panose="02040503050406030204" pitchFamily="18" charset="0"/>
              </a:rPr>
              <a:t>test</a:t>
            </a:r>
            <a:endParaRPr lang="en-US" altLang="en-US" sz="4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927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1" y="1295653"/>
            <a:ext cx="82803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Pre-Testing Error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036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33400"/>
            <a:ext cx="8610600" cy="5042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800" dirty="0">
                <a:latin typeface="Cambria" panose="02040503050406030204" pitchFamily="18" charset="0"/>
              </a:rPr>
              <a:t>Examples include:</a:t>
            </a:r>
          </a:p>
          <a:p>
            <a:pPr marL="457200" indent="-4572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en-US" sz="4600" dirty="0" smtClean="0">
                <a:latin typeface="Cambria" panose="02040503050406030204" pitchFamily="18" charset="0"/>
              </a:rPr>
              <a:t>Specimen/test device </a:t>
            </a:r>
            <a:r>
              <a:rPr lang="en-US" altLang="en-US" sz="4600" dirty="0">
                <a:latin typeface="Cambria" panose="02040503050406030204" pitchFamily="18" charset="0"/>
              </a:rPr>
              <a:t>mislabeled or unlabeled</a:t>
            </a:r>
          </a:p>
          <a:p>
            <a:pPr marL="457200" indent="-4572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en-US" sz="4600" dirty="0" smtClean="0">
                <a:latin typeface="Cambria" panose="02040503050406030204" pitchFamily="18" charset="0"/>
              </a:rPr>
              <a:t>Specimen stored inappropriately before testing</a:t>
            </a:r>
          </a:p>
          <a:p>
            <a:pPr marL="457200" indent="-4572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en-US" sz="4600" dirty="0" smtClean="0">
                <a:latin typeface="Cambria" panose="02040503050406030204" pitchFamily="18" charset="0"/>
              </a:rPr>
              <a:t>Specimen transported inappropriately</a:t>
            </a:r>
          </a:p>
          <a:p>
            <a:pPr marL="457200" indent="-45720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US" altLang="en-US" sz="4600" dirty="0" smtClean="0">
                <a:latin typeface="Cambria" panose="02040503050406030204" pitchFamily="18" charset="0"/>
              </a:rPr>
              <a:t>Test kits stored inappropriately</a:t>
            </a:r>
            <a:endParaRPr lang="en-US" altLang="en-US" sz="4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922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497" y="1295653"/>
            <a:ext cx="896950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External Quality </a:t>
            </a:r>
          </a:p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Assessment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738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447800"/>
            <a:ext cx="8001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ctr">
              <a:buNone/>
            </a:pPr>
            <a:r>
              <a:rPr lang="en-US" sz="4800" dirty="0">
                <a:latin typeface="Cambria" panose="02040503050406030204" pitchFamily="18" charset="0"/>
              </a:rPr>
              <a:t>Is routine review of a test site’s operations and performance by an external </a:t>
            </a:r>
            <a:r>
              <a:rPr lang="en-US" sz="4800" dirty="0" smtClean="0">
                <a:latin typeface="Cambria" panose="02040503050406030204" pitchFamily="18" charset="0"/>
              </a:rPr>
              <a:t>institution </a:t>
            </a:r>
            <a:r>
              <a:rPr lang="en-US" sz="4800" dirty="0">
                <a:latin typeface="Cambria" panose="02040503050406030204" pitchFamily="18" charset="0"/>
              </a:rPr>
              <a:t>or personnel</a:t>
            </a:r>
          </a:p>
        </p:txBody>
      </p:sp>
    </p:spTree>
    <p:extLst>
      <p:ext uri="{BB962C8B-B14F-4D97-AF65-F5344CB8AC3E}">
        <p14:creationId xmlns:p14="http://schemas.microsoft.com/office/powerpoint/2010/main" val="2527292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2123" y="2011740"/>
            <a:ext cx="53162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Site Visits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516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805191"/>
            <a:ext cx="8458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latin typeface="Cambria" panose="02040503050406030204" pitchFamily="18" charset="0"/>
              </a:rPr>
              <a:t>A team of </a:t>
            </a:r>
            <a:r>
              <a:rPr lang="en-US" sz="4800" dirty="0" smtClean="0">
                <a:latin typeface="Cambria" panose="02040503050406030204" pitchFamily="18" charset="0"/>
              </a:rPr>
              <a:t>supervisors </a:t>
            </a:r>
            <a:r>
              <a:rPr lang="en-US" sz="4800" dirty="0">
                <a:latin typeface="Cambria" panose="02040503050406030204" pitchFamily="18" charset="0"/>
              </a:rPr>
              <a:t>assesses site and provides feedback report for  improvement</a:t>
            </a:r>
          </a:p>
        </p:txBody>
      </p:sp>
    </p:spTree>
    <p:extLst>
      <p:ext uri="{BB962C8B-B14F-4D97-AF65-F5344CB8AC3E}">
        <p14:creationId xmlns:p14="http://schemas.microsoft.com/office/powerpoint/2010/main" val="9342755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3942" y="1295653"/>
            <a:ext cx="635263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Proficiency </a:t>
            </a:r>
          </a:p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Testing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986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730276"/>
            <a:ext cx="8153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latin typeface="Cambria" panose="02040503050406030204" pitchFamily="18" charset="0"/>
              </a:rPr>
              <a:t>Testing of blinded </a:t>
            </a:r>
            <a:r>
              <a:rPr lang="en-US" sz="4800" dirty="0" smtClean="0">
                <a:latin typeface="Cambria" panose="02040503050406030204" pitchFamily="18" charset="0"/>
              </a:rPr>
              <a:t>or unknown samples </a:t>
            </a:r>
            <a:r>
              <a:rPr lang="en-US" sz="4800" dirty="0">
                <a:latin typeface="Cambria" panose="02040503050406030204" pitchFamily="18" charset="0"/>
              </a:rPr>
              <a:t>received  at regular interval by all testing providers</a:t>
            </a:r>
          </a:p>
        </p:txBody>
      </p:sp>
    </p:spTree>
    <p:extLst>
      <p:ext uri="{BB962C8B-B14F-4D97-AF65-F5344CB8AC3E}">
        <p14:creationId xmlns:p14="http://schemas.microsoft.com/office/powerpoint/2010/main" val="461743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6238" y="2164140"/>
            <a:ext cx="55280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Re-testing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2162" y="1524000"/>
            <a:ext cx="78396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>
                <a:srgbClr val="FFD911"/>
              </a:buClr>
              <a:buSzPct val="95000"/>
            </a:pPr>
            <a:r>
              <a:rPr kumimoji="0" lang="en-US" altLang="en-US" sz="4800" b="0" i="0" u="none" strike="noStrike" cap="none" normalizeH="0" baseline="0" dirty="0" smtClean="0">
                <a:ln>
                  <a:noFill/>
                </a:ln>
                <a:effectLst/>
                <a:latin typeface="Cambria" panose="02040503050406030204" pitchFamily="18" charset="0"/>
              </a:rPr>
              <a:t>Set of activities and procedures </a:t>
            </a:r>
            <a:r>
              <a:rPr lang="en-US" altLang="en-US" sz="4800" dirty="0" smtClean="0">
                <a:latin typeface="Cambria" panose="02040503050406030204" pitchFamily="18" charset="0"/>
              </a:rPr>
              <a:t>intended to minimize the risk of errors that can occur throughout the</a:t>
            </a:r>
            <a:r>
              <a:rPr kumimoji="0" lang="en-US" altLang="en-US" sz="4800" b="0" i="0" u="none" strike="noStrike" cap="none" normalizeH="0" baseline="0" dirty="0" smtClean="0">
                <a:ln>
                  <a:noFill/>
                </a:ln>
                <a:effectLst/>
                <a:latin typeface="Cambria" panose="02040503050406030204" pitchFamily="18" charset="0"/>
              </a:rPr>
              <a:t> </a:t>
            </a:r>
            <a:r>
              <a:rPr lang="en-US" altLang="en-US" sz="4800" u="sng" dirty="0" smtClean="0">
                <a:latin typeface="Cambria" panose="02040503050406030204" pitchFamily="18" charset="0"/>
              </a:rPr>
              <a:t>HIV testing process</a:t>
            </a:r>
            <a:endParaRPr kumimoji="0" lang="en-US" altLang="en-US" sz="4800" b="0" i="0" u="none" strike="noStrike" cap="none" normalizeH="0" baseline="0" dirty="0" smtClean="0">
              <a:ln>
                <a:noFill/>
              </a:ln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40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219200"/>
            <a:ext cx="8153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latin typeface="Cambria" panose="02040503050406030204" pitchFamily="18" charset="0"/>
              </a:rPr>
              <a:t>Random selection of a  proportion of client samples collected by testing </a:t>
            </a:r>
            <a:r>
              <a:rPr lang="en-US" sz="4800" dirty="0" smtClean="0">
                <a:latin typeface="Cambria" panose="02040503050406030204" pitchFamily="18" charset="0"/>
              </a:rPr>
              <a:t>sites </a:t>
            </a:r>
            <a:r>
              <a:rPr lang="en-US" sz="4800" dirty="0">
                <a:latin typeface="Cambria" panose="02040503050406030204" pitchFamily="18" charset="0"/>
              </a:rPr>
              <a:t>and sent to NRL for verification</a:t>
            </a:r>
          </a:p>
        </p:txBody>
      </p:sp>
    </p:spTree>
    <p:extLst>
      <p:ext uri="{BB962C8B-B14F-4D97-AF65-F5344CB8AC3E}">
        <p14:creationId xmlns:p14="http://schemas.microsoft.com/office/powerpoint/2010/main" val="3936251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295653"/>
            <a:ext cx="72081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Corrective </a:t>
            </a:r>
          </a:p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actions</a:t>
            </a:r>
            <a:endParaRPr lang="en-AU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1059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4800" dirty="0" smtClean="0">
                <a:latin typeface="Cambria" panose="02040503050406030204" pitchFamily="18" charset="0"/>
              </a:rPr>
              <a:t>Are</a:t>
            </a:r>
            <a:r>
              <a:rPr lang="en-AU" sz="4800" dirty="0" smtClean="0">
                <a:latin typeface="Cambria" panose="02040503050406030204" pitchFamily="18" charset="0"/>
              </a:rPr>
              <a:t> </a:t>
            </a:r>
            <a:r>
              <a:rPr lang="en-AU" sz="4800" dirty="0">
                <a:latin typeface="Cambria" panose="02040503050406030204" pitchFamily="18" charset="0"/>
              </a:rPr>
              <a:t>steps taken to correct a problem or deficiency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4800" dirty="0" smtClean="0">
                <a:latin typeface="Cambria" panose="02040503050406030204" pitchFamily="18" charset="0"/>
              </a:rPr>
              <a:t>Are </a:t>
            </a:r>
            <a:r>
              <a:rPr lang="en-AU" sz="4800" dirty="0">
                <a:latin typeface="Cambria" panose="02040503050406030204" pitchFamily="18" charset="0"/>
              </a:rPr>
              <a:t>steps to improve the accuracy of test result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4800" dirty="0" smtClean="0">
                <a:latin typeface="Cambria" panose="02040503050406030204" pitchFamily="18" charset="0"/>
              </a:rPr>
              <a:t>Are</a:t>
            </a:r>
            <a:r>
              <a:rPr lang="en-AU" sz="4800" dirty="0" smtClean="0">
                <a:latin typeface="Cambria" panose="02040503050406030204" pitchFamily="18" charset="0"/>
              </a:rPr>
              <a:t> </a:t>
            </a:r>
            <a:r>
              <a:rPr lang="en-AU" sz="4800" dirty="0">
                <a:latin typeface="Cambria" panose="02040503050406030204" pitchFamily="18" charset="0"/>
              </a:rPr>
              <a:t>NOT </a:t>
            </a:r>
            <a:r>
              <a:rPr lang="en-AU" sz="4800" dirty="0" smtClean="0">
                <a:latin typeface="Cambria" panose="02040503050406030204" pitchFamily="18" charset="0"/>
              </a:rPr>
              <a:t>disciplinary actions towards </a:t>
            </a:r>
            <a:r>
              <a:rPr lang="en-AU" sz="4800" dirty="0">
                <a:latin typeface="Cambria" panose="02040503050406030204" pitchFamily="18" charset="0"/>
              </a:rPr>
              <a:t>the provider</a:t>
            </a:r>
          </a:p>
        </p:txBody>
      </p:sp>
    </p:spTree>
    <p:extLst>
      <p:ext uri="{BB962C8B-B14F-4D97-AF65-F5344CB8AC3E}">
        <p14:creationId xmlns:p14="http://schemas.microsoft.com/office/powerpoint/2010/main" val="644658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89535" y="1295653"/>
            <a:ext cx="24376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300" indent="0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DTS</a:t>
            </a:r>
            <a:endParaRPr lang="en-AU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6249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094458"/>
            <a:ext cx="800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4800" dirty="0" smtClean="0">
                <a:latin typeface="Cambria" panose="02040503050406030204" pitchFamily="18" charset="0"/>
              </a:rPr>
              <a:t>Is a dried tube specimen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4800" dirty="0" smtClean="0">
                <a:latin typeface="Cambria" panose="02040503050406030204" pitchFamily="18" charset="0"/>
              </a:rPr>
              <a:t>Is </a:t>
            </a:r>
            <a:r>
              <a:rPr lang="en-AU" sz="4800" dirty="0">
                <a:latin typeface="Cambria" panose="02040503050406030204" pitchFamily="18" charset="0"/>
              </a:rPr>
              <a:t>a type of specimen used for proficiency testing programs and </a:t>
            </a:r>
            <a:r>
              <a:rPr lang="en-AU" sz="4800" dirty="0" smtClean="0">
                <a:latin typeface="Cambria" panose="02040503050406030204" pitchFamily="18" charset="0"/>
              </a:rPr>
              <a:t>as </a:t>
            </a:r>
            <a:r>
              <a:rPr lang="en-AU" sz="4800" dirty="0">
                <a:latin typeface="Cambria" panose="02040503050406030204" pitchFamily="18" charset="0"/>
              </a:rPr>
              <a:t>quality control </a:t>
            </a:r>
            <a:r>
              <a:rPr lang="en-AU" sz="4800" dirty="0" smtClean="0">
                <a:latin typeface="Cambria" panose="02040503050406030204" pitchFamily="18" charset="0"/>
              </a:rPr>
              <a:t>sample</a:t>
            </a:r>
            <a:endParaRPr lang="en-AU" sz="48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4800" dirty="0">
                <a:latin typeface="Cambria" panose="02040503050406030204" pitchFamily="18" charset="0"/>
              </a:rPr>
              <a:t>Stable at room temperature</a:t>
            </a:r>
          </a:p>
        </p:txBody>
      </p:sp>
    </p:spTree>
    <p:extLst>
      <p:ext uri="{BB962C8B-B14F-4D97-AF65-F5344CB8AC3E}">
        <p14:creationId xmlns:p14="http://schemas.microsoft.com/office/powerpoint/2010/main" val="1756302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706940"/>
            <a:ext cx="70239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Re-hydrate</a:t>
            </a:r>
            <a:endParaRPr lang="en-AU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940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752600"/>
            <a:ext cx="7620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sz="4800" dirty="0">
                <a:latin typeface="Cambria" panose="02040503050406030204" pitchFamily="18" charset="0"/>
              </a:rPr>
              <a:t>To add </a:t>
            </a:r>
            <a:r>
              <a:rPr lang="en-AU" sz="4800" dirty="0" smtClean="0">
                <a:latin typeface="Cambria" panose="02040503050406030204" pitchFamily="18" charset="0"/>
              </a:rPr>
              <a:t>a certain number of PT </a:t>
            </a:r>
            <a:r>
              <a:rPr lang="en-AU" sz="4800" dirty="0">
                <a:latin typeface="Cambria" panose="02040503050406030204" pitchFamily="18" charset="0"/>
              </a:rPr>
              <a:t>buffer </a:t>
            </a:r>
            <a:r>
              <a:rPr lang="en-AU" sz="4800" dirty="0" smtClean="0">
                <a:latin typeface="Cambria" panose="02040503050406030204" pitchFamily="18" charset="0"/>
              </a:rPr>
              <a:t>drops </a:t>
            </a:r>
            <a:br>
              <a:rPr lang="en-AU" sz="4800" dirty="0" smtClean="0">
                <a:latin typeface="Cambria" panose="02040503050406030204" pitchFamily="18" charset="0"/>
              </a:rPr>
            </a:br>
            <a:r>
              <a:rPr lang="en-AU" sz="4800" dirty="0" smtClean="0">
                <a:latin typeface="Cambria" panose="02040503050406030204" pitchFamily="18" charset="0"/>
              </a:rPr>
              <a:t>(i.e. 5 drops) to </a:t>
            </a:r>
            <a:r>
              <a:rPr lang="en-AU" sz="4800" dirty="0">
                <a:latin typeface="Cambria" panose="02040503050406030204" pitchFamily="18" charset="0"/>
              </a:rPr>
              <a:t>the green </a:t>
            </a:r>
            <a:r>
              <a:rPr lang="en-AU" sz="4800" dirty="0" smtClean="0">
                <a:latin typeface="Cambria" panose="02040503050406030204" pitchFamily="18" charset="0"/>
              </a:rPr>
              <a:t>pellet</a:t>
            </a:r>
            <a:endParaRPr lang="en-AU" sz="48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3784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0161" y="1295653"/>
            <a:ext cx="713368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Stock </a:t>
            </a:r>
          </a:p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Management</a:t>
            </a:r>
            <a:endParaRPr lang="en-AU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675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066800"/>
            <a:ext cx="800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800" dirty="0">
                <a:latin typeface="Cambria" panose="02040503050406030204" pitchFamily="18" charset="0"/>
              </a:rPr>
              <a:t>Ensures availability of </a:t>
            </a:r>
            <a:r>
              <a:rPr lang="en-US" sz="4800" dirty="0" smtClean="0">
                <a:latin typeface="Cambria" panose="02040503050406030204" pitchFamily="18" charset="0"/>
              </a:rPr>
              <a:t>test supplies </a:t>
            </a:r>
            <a:r>
              <a:rPr lang="en-US" sz="4800" dirty="0">
                <a:latin typeface="Cambria" panose="02040503050406030204" pitchFamily="18" charset="0"/>
              </a:rPr>
              <a:t>and kits, when needed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800" dirty="0">
                <a:latin typeface="Cambria" panose="02040503050406030204" pitchFamily="18" charset="0"/>
              </a:rPr>
              <a:t>Avoids the use of expired kits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800" dirty="0">
                <a:latin typeface="Cambria" panose="02040503050406030204" pitchFamily="18" charset="0"/>
              </a:rPr>
              <a:t>Minimizes waste</a:t>
            </a:r>
          </a:p>
        </p:txBody>
      </p:sp>
    </p:spTree>
    <p:extLst>
      <p:ext uri="{BB962C8B-B14F-4D97-AF65-F5344CB8AC3E}">
        <p14:creationId xmlns:p14="http://schemas.microsoft.com/office/powerpoint/2010/main" val="14925147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00866" y="1028700"/>
            <a:ext cx="457227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Record</a:t>
            </a:r>
          </a:p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Keeping</a:t>
            </a:r>
            <a:endParaRPr lang="en-AU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22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0909" y="1828800"/>
            <a:ext cx="425469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atin typeface="Cambria" panose="02040503050406030204" pitchFamily="18" charset="0"/>
              </a:rPr>
              <a:t>Quality </a:t>
            </a:r>
          </a:p>
          <a:p>
            <a:r>
              <a:rPr lang="en-US" sz="9600" dirty="0" smtClean="0">
                <a:latin typeface="Cambria" panose="02040503050406030204" pitchFamily="18" charset="0"/>
              </a:rPr>
              <a:t>Control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5464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914400"/>
            <a:ext cx="7848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800" dirty="0" smtClean="0">
                <a:latin typeface="Cambria" panose="02040503050406030204" pitchFamily="18" charset="0"/>
              </a:rPr>
              <a:t>Ensures </a:t>
            </a:r>
            <a:r>
              <a:rPr lang="en-US" sz="4800" dirty="0">
                <a:latin typeface="Cambria" panose="02040503050406030204" pitchFamily="18" charset="0"/>
              </a:rPr>
              <a:t>that all </a:t>
            </a:r>
            <a:r>
              <a:rPr lang="en-US" sz="4800" dirty="0" smtClean="0">
                <a:latin typeface="Cambria" panose="02040503050406030204" pitchFamily="18" charset="0"/>
              </a:rPr>
              <a:t>the information </a:t>
            </a:r>
            <a:r>
              <a:rPr lang="en-US" sz="4800" dirty="0">
                <a:latin typeface="Cambria" panose="02040503050406030204" pitchFamily="18" charset="0"/>
              </a:rPr>
              <a:t>requested for each </a:t>
            </a:r>
            <a:r>
              <a:rPr lang="en-US" sz="4800" dirty="0" smtClean="0">
                <a:latin typeface="Cambria" panose="02040503050406030204" pitchFamily="18" charset="0"/>
              </a:rPr>
              <a:t>patient/client </a:t>
            </a:r>
            <a:r>
              <a:rPr lang="en-US" sz="4800" dirty="0">
                <a:latin typeface="Cambria" panose="02040503050406030204" pitchFamily="18" charset="0"/>
              </a:rPr>
              <a:t>is recorded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800" dirty="0" smtClean="0">
                <a:latin typeface="Cambria" panose="02040503050406030204" pitchFamily="18" charset="0"/>
              </a:rPr>
              <a:t>Ensures that the </a:t>
            </a:r>
            <a:r>
              <a:rPr lang="en-US" sz="4800" dirty="0">
                <a:latin typeface="Cambria" panose="02040503050406030204" pitchFamily="18" charset="0"/>
              </a:rPr>
              <a:t>information is documented the same way every time</a:t>
            </a:r>
          </a:p>
        </p:txBody>
      </p:sp>
    </p:spTree>
    <p:extLst>
      <p:ext uri="{BB962C8B-B14F-4D97-AF65-F5344CB8AC3E}">
        <p14:creationId xmlns:p14="http://schemas.microsoft.com/office/powerpoint/2010/main" val="1945087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32647" y="1935540"/>
            <a:ext cx="35087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Safety</a:t>
            </a:r>
            <a:endParaRPr lang="en-AU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4719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014948"/>
            <a:ext cx="731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800" dirty="0" smtClean="0">
                <a:latin typeface="Cambria" panose="02040503050406030204" pitchFamily="18" charset="0"/>
              </a:rPr>
              <a:t>Set of precautions taken to </a:t>
            </a:r>
            <a:r>
              <a:rPr lang="en-US" altLang="en-US" sz="4800" dirty="0">
                <a:latin typeface="Cambria" panose="02040503050406030204" pitchFamily="18" charset="0"/>
              </a:rPr>
              <a:t>protect you, the client and others against infection, accident or injury.</a:t>
            </a:r>
          </a:p>
        </p:txBody>
      </p:sp>
    </p:spTree>
    <p:extLst>
      <p:ext uri="{BB962C8B-B14F-4D97-AF65-F5344CB8AC3E}">
        <p14:creationId xmlns:p14="http://schemas.microsoft.com/office/powerpoint/2010/main" val="24330139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692" y="1935540"/>
            <a:ext cx="47446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300" indent="0" algn="ctr">
              <a:buNone/>
            </a:pPr>
            <a:r>
              <a:rPr lang="en-AU" sz="9600" dirty="0" smtClean="0">
                <a:latin typeface="Cambria" panose="02040503050406030204" pitchFamily="18" charset="0"/>
              </a:rPr>
              <a:t>Training</a:t>
            </a:r>
            <a:endParaRPr lang="en-AU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4674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85800"/>
            <a:ext cx="8610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Cambria" panose="02040503050406030204" pitchFamily="18" charset="0"/>
              </a:rPr>
              <a:t>Is the acquisition of knowledge, skills and </a:t>
            </a:r>
            <a:r>
              <a:rPr lang="en-US" altLang="en-US" sz="4800" dirty="0" smtClean="0">
                <a:latin typeface="Cambria" panose="02040503050406030204" pitchFamily="18" charset="0"/>
              </a:rPr>
              <a:t>competencies.</a:t>
            </a:r>
            <a:endParaRPr lang="en-US" altLang="en-US" sz="4800" dirty="0">
              <a:latin typeface="Cambria" panose="02040503050406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Cambria" panose="02040503050406030204" pitchFamily="18" charset="0"/>
              </a:rPr>
              <a:t>Has specific goals of improving ones capability and performance.</a:t>
            </a:r>
          </a:p>
        </p:txBody>
      </p:sp>
    </p:spTree>
    <p:extLst>
      <p:ext uri="{BB962C8B-B14F-4D97-AF65-F5344CB8AC3E}">
        <p14:creationId xmlns:p14="http://schemas.microsoft.com/office/powerpoint/2010/main" val="28113674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1" y="1219200"/>
            <a:ext cx="6324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dirty="0">
                <a:latin typeface="Cambria" panose="02040503050406030204" pitchFamily="18" charset="0"/>
              </a:rPr>
              <a:t>Quality Assurance Cycle</a:t>
            </a:r>
          </a:p>
        </p:txBody>
      </p:sp>
    </p:spTree>
    <p:extLst>
      <p:ext uri="{BB962C8B-B14F-4D97-AF65-F5344CB8AC3E}">
        <p14:creationId xmlns:p14="http://schemas.microsoft.com/office/powerpoint/2010/main" val="36677469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533400"/>
            <a:ext cx="838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smtClean="0">
                <a:latin typeface="Cambria" panose="02040503050406030204" pitchFamily="18" charset="0"/>
              </a:rPr>
              <a:t>Allows to close </a:t>
            </a:r>
            <a:r>
              <a:rPr lang="en-US" sz="4400" dirty="0">
                <a:latin typeface="Cambria" panose="02040503050406030204" pitchFamily="18" charset="0"/>
              </a:rPr>
              <a:t>the loop on </a:t>
            </a:r>
            <a:r>
              <a:rPr lang="en-US" sz="4400" dirty="0" smtClean="0">
                <a:latin typeface="Cambria" panose="02040503050406030204" pitchFamily="18" charset="0"/>
              </a:rPr>
              <a:t>each quality </a:t>
            </a:r>
            <a:r>
              <a:rPr lang="en-US" sz="4400" dirty="0">
                <a:latin typeface="Cambria" panose="02040503050406030204" pitchFamily="18" charset="0"/>
              </a:rPr>
              <a:t>assurance </a:t>
            </a:r>
            <a:r>
              <a:rPr lang="en-US" sz="4400" dirty="0" smtClean="0">
                <a:latin typeface="Cambria" panose="02040503050406030204" pitchFamily="18" charset="0"/>
              </a:rPr>
              <a:t>activity. </a:t>
            </a:r>
            <a:endParaRPr lang="en-US" sz="4400" dirty="0"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smtClean="0">
                <a:latin typeface="Cambria" panose="02040503050406030204" pitchFamily="18" charset="0"/>
              </a:rPr>
              <a:t>Includes the following steps:</a:t>
            </a:r>
          </a:p>
          <a:p>
            <a:pPr marL="1371600" lvl="1" indent="-914400">
              <a:buFont typeface="+mj-lt"/>
              <a:buAutoNum type="arabicPeriod"/>
            </a:pPr>
            <a:r>
              <a:rPr lang="en-US" sz="4400" dirty="0" smtClean="0">
                <a:latin typeface="Cambria" panose="02040503050406030204" pitchFamily="18" charset="0"/>
              </a:rPr>
              <a:t>Plan</a:t>
            </a:r>
          </a:p>
          <a:p>
            <a:pPr marL="1371600" lvl="1" indent="-914400">
              <a:buFont typeface="+mj-lt"/>
              <a:buAutoNum type="arabicPeriod"/>
            </a:pPr>
            <a:r>
              <a:rPr lang="en-US" sz="4400" dirty="0" smtClean="0">
                <a:latin typeface="Cambria" panose="02040503050406030204" pitchFamily="18" charset="0"/>
              </a:rPr>
              <a:t>Develop</a:t>
            </a:r>
          </a:p>
          <a:p>
            <a:pPr marL="1371600" lvl="1" indent="-914400">
              <a:buFont typeface="+mj-lt"/>
              <a:buAutoNum type="arabicPeriod"/>
            </a:pPr>
            <a:r>
              <a:rPr lang="en-US" sz="4400" dirty="0" smtClean="0">
                <a:latin typeface="Cambria" panose="02040503050406030204" pitchFamily="18" charset="0"/>
              </a:rPr>
              <a:t>Implement</a:t>
            </a:r>
          </a:p>
          <a:p>
            <a:pPr marL="1371600" lvl="1" indent="-914400">
              <a:buFont typeface="+mj-lt"/>
              <a:buAutoNum type="arabicPeriod"/>
            </a:pPr>
            <a:r>
              <a:rPr lang="en-US" sz="4400" dirty="0" smtClean="0">
                <a:latin typeface="Cambria" panose="02040503050406030204" pitchFamily="18" charset="0"/>
              </a:rPr>
              <a:t>Monitor</a:t>
            </a:r>
          </a:p>
          <a:p>
            <a:pPr marL="1371600" lvl="1" indent="-914400">
              <a:buFont typeface="+mj-lt"/>
              <a:buAutoNum type="arabicPeriod"/>
            </a:pPr>
            <a:r>
              <a:rPr lang="en-US" sz="4400" dirty="0" smtClean="0">
                <a:latin typeface="Cambria" panose="02040503050406030204" pitchFamily="18" charset="0"/>
              </a:rPr>
              <a:t>Corrective Actions</a:t>
            </a:r>
          </a:p>
          <a:p>
            <a:pPr marL="1371600" lvl="1" indent="-914400">
              <a:buFont typeface="+mj-lt"/>
              <a:buAutoNum type="arabicPeriod"/>
            </a:pPr>
            <a:r>
              <a:rPr lang="en-US" sz="4400" dirty="0" smtClean="0">
                <a:latin typeface="Cambria" panose="02040503050406030204" pitchFamily="18" charset="0"/>
              </a:rPr>
              <a:t>Improvement</a:t>
            </a:r>
            <a:endParaRPr lang="en-US" sz="4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430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80" y="2743200"/>
            <a:ext cx="7839676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 fontAlgn="base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>
                <a:srgbClr val="FFD911"/>
              </a:buClr>
              <a:buSzPct val="95000"/>
              <a:defRPr kumimoji="0" sz="3200" b="0" i="0" u="none" strike="noStrike" cap="none" normalizeH="0" baseline="0">
                <a:ln>
                  <a:noFill/>
                </a:ln>
                <a:effectLst/>
                <a:latin typeface="Cambria" panose="02040503050406030204" pitchFamily="18" charset="0"/>
              </a:defRPr>
            </a:lvl1pPr>
          </a:lstStyle>
          <a:p>
            <a:r>
              <a:rPr lang="en-US" altLang="en-US" sz="4800" dirty="0"/>
              <a:t>Analyze known </a:t>
            </a:r>
            <a:r>
              <a:rPr lang="en-US" altLang="en-US" sz="4800" dirty="0" smtClean="0"/>
              <a:t>sample </a:t>
            </a:r>
            <a:r>
              <a:rPr lang="en-US" altLang="en-US" sz="4800" dirty="0"/>
              <a:t>to determine if a test is valid</a:t>
            </a:r>
          </a:p>
        </p:txBody>
      </p:sp>
    </p:spTree>
    <p:extLst>
      <p:ext uri="{BB962C8B-B14F-4D97-AF65-F5344CB8AC3E}">
        <p14:creationId xmlns:p14="http://schemas.microsoft.com/office/powerpoint/2010/main" val="79956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5561" y="767908"/>
            <a:ext cx="646042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Pre-testing</a:t>
            </a:r>
          </a:p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Testing</a:t>
            </a:r>
          </a:p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Post-testing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138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066800"/>
            <a:ext cx="7086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latin typeface="Cambria" panose="02040503050406030204" pitchFamily="18" charset="0"/>
              </a:rPr>
              <a:t>Are 3 phases of testing. </a:t>
            </a:r>
            <a:endParaRPr lang="en-US" sz="4800" dirty="0" smtClean="0">
              <a:latin typeface="Cambria" panose="02040503050406030204" pitchFamily="18" charset="0"/>
            </a:endParaRPr>
          </a:p>
          <a:p>
            <a:pPr algn="ctr"/>
            <a:r>
              <a:rPr lang="en-US" sz="4800" dirty="0" smtClean="0">
                <a:latin typeface="Cambria" panose="02040503050406030204" pitchFamily="18" charset="0"/>
              </a:rPr>
              <a:t>It </a:t>
            </a:r>
            <a:r>
              <a:rPr lang="en-US" sz="4800" dirty="0">
                <a:latin typeface="Cambria" panose="02040503050406030204" pitchFamily="18" charset="0"/>
              </a:rPr>
              <a:t>starts from sample collection </a:t>
            </a:r>
            <a:r>
              <a:rPr lang="en-US" sz="4800" dirty="0" smtClean="0">
                <a:latin typeface="Cambria" panose="02040503050406030204" pitchFamily="18" charset="0"/>
              </a:rPr>
              <a:t>to reporting </a:t>
            </a:r>
            <a:r>
              <a:rPr lang="en-US" sz="4800" dirty="0">
                <a:latin typeface="Cambria" panose="02040503050406030204" pitchFamily="18" charset="0"/>
              </a:rPr>
              <a:t>results to the clients</a:t>
            </a:r>
          </a:p>
        </p:txBody>
      </p:sp>
    </p:spTree>
    <p:extLst>
      <p:ext uri="{BB962C8B-B14F-4D97-AF65-F5344CB8AC3E}">
        <p14:creationId xmlns:p14="http://schemas.microsoft.com/office/powerpoint/2010/main" val="2090733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201" y="1295653"/>
            <a:ext cx="8331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Post Testing Error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05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33400"/>
            <a:ext cx="88392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dirty="0">
                <a:latin typeface="Cambria" panose="02040503050406030204" pitchFamily="18" charset="0"/>
              </a:rPr>
              <a:t>Examples include: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Cambria" panose="02040503050406030204" pitchFamily="18" charset="0"/>
              </a:rPr>
              <a:t>Results </a:t>
            </a:r>
            <a:r>
              <a:rPr lang="en-US" altLang="en-US" sz="4400" dirty="0" smtClean="0">
                <a:latin typeface="Cambria" panose="02040503050406030204" pitchFamily="18" charset="0"/>
              </a:rPr>
              <a:t>recorded/reported </a:t>
            </a:r>
            <a:r>
              <a:rPr lang="en-US" altLang="en-US" sz="4400" dirty="0">
                <a:latin typeface="Cambria" panose="02040503050406030204" pitchFamily="18" charset="0"/>
              </a:rPr>
              <a:t>when control results invalid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400" dirty="0" smtClean="0">
                <a:latin typeface="Cambria" panose="02040503050406030204" pitchFamily="18" charset="0"/>
              </a:rPr>
              <a:t>Transcription </a:t>
            </a:r>
            <a:r>
              <a:rPr lang="en-US" altLang="en-US" sz="4400" dirty="0">
                <a:latin typeface="Cambria" panose="02040503050406030204" pitchFamily="18" charset="0"/>
              </a:rPr>
              <a:t>error in reporting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Cambria" panose="02040503050406030204" pitchFamily="18" charset="0"/>
              </a:rPr>
              <a:t>Report illegible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400" dirty="0">
                <a:latin typeface="Cambria" panose="02040503050406030204" pitchFamily="18" charset="0"/>
              </a:rPr>
              <a:t>Report sent to the wrong location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400" dirty="0" smtClean="0">
                <a:latin typeface="Cambria" panose="02040503050406030204" pitchFamily="18" charset="0"/>
              </a:rPr>
              <a:t>Information </a:t>
            </a:r>
            <a:r>
              <a:rPr lang="en-US" altLang="en-US" sz="4400" dirty="0">
                <a:latin typeface="Cambria" panose="02040503050406030204" pitchFamily="18" charset="0"/>
              </a:rPr>
              <a:t>system not maintained</a:t>
            </a:r>
          </a:p>
        </p:txBody>
      </p:sp>
    </p:spTree>
    <p:extLst>
      <p:ext uri="{BB962C8B-B14F-4D97-AF65-F5344CB8AC3E}">
        <p14:creationId xmlns:p14="http://schemas.microsoft.com/office/powerpoint/2010/main" val="928277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0801" y="1295653"/>
            <a:ext cx="64515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latin typeface="Cambria" panose="02040503050406030204" pitchFamily="18" charset="0"/>
              </a:rPr>
              <a:t>Testing Error</a:t>
            </a:r>
            <a:endParaRPr lang="en-US" sz="9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450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365</Words>
  <Application>Microsoft Office PowerPoint</Application>
  <PresentationFormat>On-screen Show (4:3)</PresentationFormat>
  <Paragraphs>74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CDC User</cp:lastModifiedBy>
  <cp:revision>21</cp:revision>
  <cp:lastPrinted>2014-03-27T20:20:42Z</cp:lastPrinted>
  <dcterms:created xsi:type="dcterms:W3CDTF">2014-03-27T16:02:27Z</dcterms:created>
  <dcterms:modified xsi:type="dcterms:W3CDTF">2015-03-21T12:15:57Z</dcterms:modified>
</cp:coreProperties>
</file>